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96" r:id="rId4"/>
    <p:sldId id="515" r:id="rId5"/>
    <p:sldId id="514" r:id="rId6"/>
    <p:sldId id="516" r:id="rId7"/>
    <p:sldId id="513" r:id="rId8"/>
    <p:sldId id="518" r:id="rId9"/>
    <p:sldId id="498" r:id="rId10"/>
    <p:sldId id="519" r:id="rId11"/>
    <p:sldId id="434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3" clrIdx="0"/>
  <p:cmAuthor id="1" name="Dalila Cresswell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0B21"/>
    <a:srgbClr val="DB872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70" d="100"/>
          <a:sy n="70" d="100"/>
        </p:scale>
        <p:origin x="-72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57200" y="628650"/>
            <a:ext cx="82296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What’s the most efficient way to determine whether a number is even or odd?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3" name="Picture 2" descr="Girl Sitting Black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00250"/>
            <a:ext cx="1371600" cy="2822608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4800600" y="2722626"/>
            <a:ext cx="2628900" cy="1449324"/>
          </a:xfrm>
          <a:prstGeom prst="cloudCallout">
            <a:avLst>
              <a:gd name="adj1" fmla="val -100553"/>
              <a:gd name="adj2" fmla="val -7092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6808" y="2917463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 I always have to draw a picture?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838576" y="971550"/>
            <a:ext cx="16191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spc="300" dirty="0" smtClean="0">
                <a:solidFill>
                  <a:schemeClr val="accent1"/>
                </a:solidFill>
                <a:latin typeface="Orly's Font 2" pitchFamily="66" charset="0"/>
              </a:rPr>
              <a:t>45</a:t>
            </a:r>
            <a:endParaRPr lang="en-US" sz="6000" b="1" spc="3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8" name="Straight Arrow Connector 17"/>
          <p:cNvCxnSpPr>
            <a:endCxn id="29" idx="0"/>
          </p:cNvCxnSpPr>
          <p:nvPr/>
        </p:nvCxnSpPr>
        <p:spPr>
          <a:xfrm>
            <a:off x="1762927" y="2018545"/>
            <a:ext cx="4644" cy="1124705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657600" y="971550"/>
            <a:ext cx="127682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6</a:t>
            </a:r>
            <a:endParaRPr lang="en-US" sz="60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4549490" y="1961685"/>
            <a:ext cx="0" cy="1061395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6629400" y="971550"/>
            <a:ext cx="127682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30</a:t>
            </a:r>
            <a:endParaRPr lang="en-US" sz="60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250750" y="1085850"/>
            <a:ext cx="530774" cy="800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293582" y="1085850"/>
            <a:ext cx="540252" cy="800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600199" y="1085850"/>
            <a:ext cx="560245" cy="800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7543800" y="2000250"/>
            <a:ext cx="0" cy="6858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14400" y="3143250"/>
            <a:ext cx="1706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Orly's Font 2" pitchFamily="66" charset="0"/>
              </a:rPr>
              <a:t>5 </a:t>
            </a:r>
            <a:r>
              <a:rPr lang="en-US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Orly's Font 2" pitchFamily="66" charset="0"/>
              </a:rPr>
              <a:t>is </a:t>
            </a:r>
            <a:r>
              <a:rPr lang="en-US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Orly's Font 2" pitchFamily="66" charset="0"/>
              </a:rPr>
              <a:t>odd</a:t>
            </a:r>
            <a:endParaRPr lang="en-US" sz="2800" dirty="0">
              <a:solidFill>
                <a:schemeClr val="accent3">
                  <a:lumMod val="60000"/>
                  <a:lumOff val="4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77120" y="3143250"/>
            <a:ext cx="1826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3 + 3 = 6</a:t>
            </a:r>
            <a:endParaRPr lang="en-US" sz="2800" b="1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86600" y="2686050"/>
            <a:ext cx="1896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0 </a:t>
            </a: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+ 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0 </a:t>
            </a: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= 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0</a:t>
            </a:r>
            <a:endParaRPr lang="en-US" sz="2800" b="1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35950" y="3200688"/>
            <a:ext cx="3189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10 + 10 + 10 = 30</a:t>
            </a:r>
            <a:endParaRPr lang="en-US" sz="2800" b="1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7086600" y="2000250"/>
            <a:ext cx="0" cy="12573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3429000" y="3732252"/>
            <a:ext cx="2400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000" dirty="0" smtClean="0">
                <a:solidFill>
                  <a:srgbClr val="5E9732"/>
                </a:solidFill>
                <a:latin typeface="Orly's Font 2" pitchFamily="66" charset="0"/>
              </a:rPr>
              <a:t>56 is even</a:t>
            </a:r>
            <a:endParaRPr lang="en-US" sz="3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6172200" y="3743757"/>
            <a:ext cx="26289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000" dirty="0" smtClean="0">
                <a:solidFill>
                  <a:srgbClr val="5E9732"/>
                </a:solidFill>
                <a:latin typeface="Orly's Font 2" pitchFamily="66" charset="0"/>
              </a:rPr>
              <a:t>30 is even</a:t>
            </a:r>
            <a:endParaRPr lang="en-US" sz="3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571500" y="3732252"/>
            <a:ext cx="2514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000" dirty="0" smtClean="0">
                <a:solidFill>
                  <a:schemeClr val="accent3"/>
                </a:solidFill>
                <a:latin typeface="Orly's Font 2" pitchFamily="66" charset="0"/>
              </a:rPr>
              <a:t>45 is odd</a:t>
            </a:r>
            <a:endParaRPr lang="en-US" sz="30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93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26" grpId="0" animBg="1"/>
      <p:bldP spid="22" grpId="0" animBg="1"/>
      <p:bldP spid="20" grpId="0" animBg="1"/>
      <p:bldP spid="29" grpId="0"/>
      <p:bldP spid="30" grpId="0"/>
      <p:bldP spid="31" grpId="0"/>
      <p:bldP spid="15" grpId="0"/>
      <p:bldP spid="24" grpId="0" build="p"/>
      <p:bldP spid="28" grpId="0" build="p"/>
      <p:bldP spid="3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14450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identify a number as even or odd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number patterns in the ones place.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292126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identify a number as even or odd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number patterns in the ones place.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571500" y="857250"/>
            <a:ext cx="7886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Whenever you add even numbers together you will get an even sum.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0600" y="2343150"/>
            <a:ext cx="342899" cy="800100"/>
            <a:chOff x="1485900" y="2114549"/>
            <a:chExt cx="342899" cy="800100"/>
          </a:xfrm>
        </p:grpSpPr>
        <p:sp>
          <p:nvSpPr>
            <p:cNvPr id="15" name="Oval 14"/>
            <p:cNvSpPr/>
            <p:nvPr/>
          </p:nvSpPr>
          <p:spPr>
            <a:xfrm rot="5400000">
              <a:off x="1485900" y="2114550"/>
              <a:ext cx="342899" cy="342898"/>
            </a:xfrm>
            <a:prstGeom prst="ellipse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 rot="5400000">
              <a:off x="1485899" y="2571751"/>
              <a:ext cx="342899" cy="342898"/>
            </a:xfrm>
            <a:prstGeom prst="ellipse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15000" y="2343150"/>
            <a:ext cx="863201" cy="800099"/>
            <a:chOff x="2345085" y="2114553"/>
            <a:chExt cx="863201" cy="800099"/>
          </a:xfrm>
        </p:grpSpPr>
        <p:sp>
          <p:nvSpPr>
            <p:cNvPr id="19" name="Oval 18"/>
            <p:cNvSpPr/>
            <p:nvPr/>
          </p:nvSpPr>
          <p:spPr>
            <a:xfrm rot="5400000">
              <a:off x="2345084" y="2114557"/>
              <a:ext cx="342899" cy="342898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 rot="5400000">
              <a:off x="2345084" y="2571754"/>
              <a:ext cx="342899" cy="342898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 rot="5400000">
              <a:off x="2865387" y="2114554"/>
              <a:ext cx="342899" cy="342898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 rot="5400000">
              <a:off x="2865387" y="2571751"/>
              <a:ext cx="342899" cy="342898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 rot="5400000">
            <a:off x="2845745" y="1657347"/>
            <a:ext cx="800097" cy="2171699"/>
            <a:chOff x="1143003" y="2000250"/>
            <a:chExt cx="800097" cy="2171699"/>
          </a:xfrm>
        </p:grpSpPr>
        <p:sp>
          <p:nvSpPr>
            <p:cNvPr id="25" name="Oval 24"/>
            <p:cNvSpPr/>
            <p:nvPr/>
          </p:nvSpPr>
          <p:spPr>
            <a:xfrm rot="5400000">
              <a:off x="1143002" y="2000254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 rot="5400000">
              <a:off x="1143002" y="2457451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 rot="5400000">
              <a:off x="1143002" y="2914651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 rot="5400000">
              <a:off x="1143002" y="3371851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 rot="5400000">
              <a:off x="1143002" y="3829051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 rot="5400000">
              <a:off x="1600201" y="2000251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 rot="5400000">
              <a:off x="1600201" y="2457448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5400000">
              <a:off x="1600201" y="2914648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 rot="5400000">
              <a:off x="1600201" y="3371848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 rot="5400000">
              <a:off x="1600201" y="3829048"/>
              <a:ext cx="342899" cy="3428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943100" y="2228850"/>
            <a:ext cx="4800600" cy="1028246"/>
            <a:chOff x="2057400" y="2343151"/>
            <a:chExt cx="4800600" cy="1028246"/>
          </a:xfrm>
        </p:grpSpPr>
        <p:sp>
          <p:nvSpPr>
            <p:cNvPr id="43" name="Rectangle 42"/>
            <p:cNvSpPr/>
            <p:nvPr/>
          </p:nvSpPr>
          <p:spPr>
            <a:xfrm rot="5400000">
              <a:off x="4205346" y="718743"/>
              <a:ext cx="504708" cy="4800600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 rot="5400000">
              <a:off x="4195617" y="204935"/>
              <a:ext cx="524168" cy="4800599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2400300" y="3486150"/>
            <a:ext cx="4229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 smtClean="0">
                <a:solidFill>
                  <a:schemeClr val="accent2"/>
                </a:solidFill>
                <a:latin typeface="Orly's Font 2" pitchFamily="66" charset="0"/>
              </a:rPr>
              <a:t>10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+ </a:t>
            </a:r>
            <a:r>
              <a:rPr lang="en-US" sz="4000" dirty="0" smtClean="0">
                <a:solidFill>
                  <a:schemeClr val="accent4"/>
                </a:solidFill>
                <a:latin typeface="Orly's Font 2" pitchFamily="66" charset="0"/>
              </a:rPr>
              <a:t>2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8DC63F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4 </a:t>
            </a:r>
            <a:r>
              <a:rPr lang="en-US" sz="4000" dirty="0" smtClean="0">
                <a:solidFill>
                  <a:srgbClr val="8DC63F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16</a:t>
            </a:r>
            <a:endParaRPr lang="en-US" sz="4000" b="1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5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65288" y="2343150"/>
            <a:ext cx="1600200" cy="571499"/>
            <a:chOff x="1828801" y="2686050"/>
            <a:chExt cx="1600200" cy="571499"/>
          </a:xfrm>
        </p:grpSpPr>
        <p:sp>
          <p:nvSpPr>
            <p:cNvPr id="55" name="Oval 54"/>
            <p:cNvSpPr/>
            <p:nvPr/>
          </p:nvSpPr>
          <p:spPr>
            <a:xfrm rot="10800000">
              <a:off x="1828801" y="2686050"/>
              <a:ext cx="228601" cy="2286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6" name="Oval 55"/>
            <p:cNvSpPr/>
            <p:nvPr/>
          </p:nvSpPr>
          <p:spPr>
            <a:xfrm rot="10800000">
              <a:off x="2171700" y="2686050"/>
              <a:ext cx="228601" cy="2286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7" name="Oval 56"/>
            <p:cNvSpPr/>
            <p:nvPr/>
          </p:nvSpPr>
          <p:spPr>
            <a:xfrm rot="10800000">
              <a:off x="2514600" y="2686050"/>
              <a:ext cx="228601" cy="2286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8" name="Oval 57"/>
            <p:cNvSpPr/>
            <p:nvPr/>
          </p:nvSpPr>
          <p:spPr>
            <a:xfrm rot="10800000">
              <a:off x="2857500" y="2686050"/>
              <a:ext cx="228601" cy="2286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9" name="Oval 58"/>
            <p:cNvSpPr/>
            <p:nvPr/>
          </p:nvSpPr>
          <p:spPr>
            <a:xfrm rot="10800000">
              <a:off x="3200400" y="2686050"/>
              <a:ext cx="228601" cy="2286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0" name="Oval 59"/>
            <p:cNvSpPr/>
            <p:nvPr/>
          </p:nvSpPr>
          <p:spPr>
            <a:xfrm rot="10800000">
              <a:off x="1828801" y="3028949"/>
              <a:ext cx="228601" cy="2286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1" name="Oval 60"/>
            <p:cNvSpPr/>
            <p:nvPr/>
          </p:nvSpPr>
          <p:spPr>
            <a:xfrm rot="10800000">
              <a:off x="2171700" y="3028949"/>
              <a:ext cx="228601" cy="2286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 rot="10800000">
              <a:off x="2514600" y="3028949"/>
              <a:ext cx="228601" cy="2286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3" name="Oval 62"/>
            <p:cNvSpPr/>
            <p:nvPr/>
          </p:nvSpPr>
          <p:spPr>
            <a:xfrm rot="10800000">
              <a:off x="2857500" y="3028949"/>
              <a:ext cx="228601" cy="2286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4" name="Oval 63"/>
            <p:cNvSpPr/>
            <p:nvPr/>
          </p:nvSpPr>
          <p:spPr>
            <a:xfrm rot="10800000">
              <a:off x="3200400" y="3028949"/>
              <a:ext cx="228601" cy="22860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685800" y="857250"/>
            <a:ext cx="7886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a number with an odd number in the tens place has to be odd.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3771900" y="1771650"/>
            <a:ext cx="1828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9600" dirty="0" smtClean="0">
                <a:solidFill>
                  <a:srgbClr val="5E9732"/>
                </a:solidFill>
                <a:latin typeface="Orly's Font 2" pitchFamily="66" charset="0"/>
              </a:rPr>
              <a:t>16</a:t>
            </a:r>
            <a:endParaRPr lang="en-US" sz="96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065288" y="2343150"/>
            <a:ext cx="1600200" cy="571499"/>
            <a:chOff x="1485900" y="2914650"/>
            <a:chExt cx="1600200" cy="571499"/>
          </a:xfrm>
        </p:grpSpPr>
        <p:sp>
          <p:nvSpPr>
            <p:cNvPr id="34" name="Oval 33"/>
            <p:cNvSpPr/>
            <p:nvPr/>
          </p:nvSpPr>
          <p:spPr>
            <a:xfrm rot="10800000">
              <a:off x="1485900" y="2914650"/>
              <a:ext cx="228601" cy="228600"/>
            </a:xfrm>
            <a:prstGeom prst="ellipse">
              <a:avLst/>
            </a:prstGeom>
            <a:solidFill>
              <a:srgbClr val="E86D1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 rot="10800000">
              <a:off x="1828799" y="2914650"/>
              <a:ext cx="228601" cy="228600"/>
            </a:xfrm>
            <a:prstGeom prst="ellipse">
              <a:avLst/>
            </a:prstGeom>
            <a:solidFill>
              <a:srgbClr val="E86D1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rgbClr val="E86D1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rgbClr val="E86D1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 rot="10800000">
              <a:off x="2857499" y="2914650"/>
              <a:ext cx="228601" cy="228600"/>
            </a:xfrm>
            <a:prstGeom prst="ellipse">
              <a:avLst/>
            </a:prstGeom>
            <a:solidFill>
              <a:srgbClr val="E86D1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 rot="10800000">
              <a:off x="1485900" y="3257549"/>
              <a:ext cx="228601" cy="228600"/>
            </a:xfrm>
            <a:prstGeom prst="ellipse">
              <a:avLst/>
            </a:prstGeom>
            <a:solidFill>
              <a:srgbClr val="E86D1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0" name="Oval 39"/>
            <p:cNvSpPr/>
            <p:nvPr/>
          </p:nvSpPr>
          <p:spPr>
            <a:xfrm rot="10800000">
              <a:off x="1828799" y="3257549"/>
              <a:ext cx="228601" cy="228600"/>
            </a:xfrm>
            <a:prstGeom prst="ellipse">
              <a:avLst/>
            </a:prstGeom>
            <a:solidFill>
              <a:srgbClr val="E86D1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rgbClr val="E86D1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rgbClr val="E86D1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>
            <a:xfrm rot="10800000">
              <a:off x="2857499" y="3257549"/>
              <a:ext cx="228601" cy="228600"/>
            </a:xfrm>
            <a:prstGeom prst="ellipse">
              <a:avLst/>
            </a:prstGeom>
            <a:solidFill>
              <a:srgbClr val="E86D1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829300" y="2343150"/>
            <a:ext cx="914401" cy="571499"/>
            <a:chOff x="2171699" y="2914650"/>
            <a:chExt cx="914401" cy="571499"/>
          </a:xfrm>
        </p:grpSpPr>
        <p:sp>
          <p:nvSpPr>
            <p:cNvPr id="47" name="Oval 46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rgbClr val="8DC63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rgbClr val="8DC63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>
            <a:xfrm rot="10800000">
              <a:off x="2857499" y="2914650"/>
              <a:ext cx="228601" cy="228600"/>
            </a:xfrm>
            <a:prstGeom prst="ellipse">
              <a:avLst/>
            </a:prstGeom>
            <a:solidFill>
              <a:srgbClr val="8DC63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2" name="Oval 51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rgbClr val="8DC63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3" name="Oval 52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rgbClr val="8DC63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4" name="Oval 53"/>
            <p:cNvSpPr/>
            <p:nvPr/>
          </p:nvSpPr>
          <p:spPr>
            <a:xfrm rot="10800000">
              <a:off x="2857499" y="3257549"/>
              <a:ext cx="228601" cy="228600"/>
            </a:xfrm>
            <a:prstGeom prst="ellipse">
              <a:avLst/>
            </a:prstGeom>
            <a:solidFill>
              <a:srgbClr val="8DC63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sp>
        <p:nvSpPr>
          <p:cNvPr id="65" name="Text Placeholder 2"/>
          <p:cNvSpPr txBox="1">
            <a:spLocks/>
          </p:cNvSpPr>
          <p:nvPr/>
        </p:nvSpPr>
        <p:spPr bwMode="auto">
          <a:xfrm>
            <a:off x="3993201" y="1783778"/>
            <a:ext cx="53321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9600" b="1" dirty="0" smtClean="0">
                <a:solidFill>
                  <a:srgbClr val="E86D1F"/>
                </a:solidFill>
                <a:latin typeface="Orly's Font 2" pitchFamily="66" charset="0"/>
              </a:rPr>
              <a:t>1</a:t>
            </a:r>
            <a:endParaRPr lang="en-US" sz="9600" b="1" dirty="0">
              <a:solidFill>
                <a:srgbClr val="E86D1F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722888" y="2278961"/>
            <a:ext cx="1135112" cy="689473"/>
            <a:chOff x="5722888" y="2635043"/>
            <a:chExt cx="1135112" cy="689473"/>
          </a:xfrm>
        </p:grpSpPr>
        <p:sp>
          <p:nvSpPr>
            <p:cNvPr id="66" name="Rectangle 65"/>
            <p:cNvSpPr/>
            <p:nvPr/>
          </p:nvSpPr>
          <p:spPr>
            <a:xfrm>
              <a:off x="5722888" y="2635043"/>
              <a:ext cx="1135112" cy="342900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5722888" y="2981616"/>
              <a:ext cx="1135112" cy="342900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986408" y="2280038"/>
            <a:ext cx="1769716" cy="689473"/>
            <a:chOff x="5722888" y="2635043"/>
            <a:chExt cx="1135112" cy="689473"/>
          </a:xfrm>
        </p:grpSpPr>
        <p:sp>
          <p:nvSpPr>
            <p:cNvPr id="69" name="Rectangle 68"/>
            <p:cNvSpPr/>
            <p:nvPr/>
          </p:nvSpPr>
          <p:spPr>
            <a:xfrm>
              <a:off x="5722888" y="2635043"/>
              <a:ext cx="1135112" cy="342900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5722888" y="2981616"/>
              <a:ext cx="1135112" cy="342900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75" name="Picture 74" descr="Girl Sitting Black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8142"/>
            <a:ext cx="1371600" cy="2822608"/>
          </a:xfrm>
          <a:prstGeom prst="rect">
            <a:avLst/>
          </a:prstGeom>
        </p:spPr>
      </p:pic>
      <p:sp>
        <p:nvSpPr>
          <p:cNvPr id="77" name="Cloud Callout 76"/>
          <p:cNvSpPr/>
          <p:nvPr/>
        </p:nvSpPr>
        <p:spPr>
          <a:xfrm>
            <a:off x="2743200" y="3257550"/>
            <a:ext cx="4000500" cy="1600200"/>
          </a:xfrm>
          <a:prstGeom prst="cloudCallout">
            <a:avLst>
              <a:gd name="adj1" fmla="val -87245"/>
              <a:gd name="adj2" fmla="val -2218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200400" y="348615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So, even numbers </a:t>
            </a: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can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have an odd number in the tens place.</a:t>
            </a:r>
          </a:p>
        </p:txBody>
      </p:sp>
    </p:spTree>
    <p:extLst>
      <p:ext uri="{BB962C8B-B14F-4D97-AF65-F5344CB8AC3E}">
        <p14:creationId xmlns:p14="http://schemas.microsoft.com/office/powerpoint/2010/main" val="118325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uiExpand="1"/>
      <p:bldP spid="32" grpId="0"/>
      <p:bldP spid="65" grpId="0"/>
      <p:bldP spid="65" grpId="1"/>
      <p:bldP spid="77" grpId="0" animBg="1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685800" y="3714750"/>
            <a:ext cx="800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 smtClean="0">
                <a:solidFill>
                  <a:schemeClr val="accent2"/>
                </a:solidFill>
                <a:latin typeface="Orly's Font 2" pitchFamily="66" charset="0"/>
              </a:rPr>
              <a:t>10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+ </a:t>
            </a:r>
            <a:r>
              <a:rPr lang="en-US" sz="4000" dirty="0" smtClean="0">
                <a:solidFill>
                  <a:srgbClr val="00BCE4"/>
                </a:solidFill>
                <a:latin typeface="Orly's Font 2" pitchFamily="66" charset="0"/>
              </a:rPr>
              <a:t>10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8DC63F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BCE4"/>
                </a:solidFill>
                <a:latin typeface="Orly's Font 2" pitchFamily="66" charset="0"/>
              </a:rPr>
              <a:t>10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>
                <a:solidFill>
                  <a:schemeClr val="accent6"/>
                </a:solidFill>
                <a:latin typeface="Orly's Font 2" pitchFamily="66" charset="0"/>
              </a:rPr>
              <a:t>+ </a:t>
            </a:r>
            <a:r>
              <a:rPr lang="en-US" sz="4000" dirty="0">
                <a:solidFill>
                  <a:srgbClr val="00BCE4"/>
                </a:solidFill>
                <a:latin typeface="Orly's Font 2" pitchFamily="66" charset="0"/>
              </a:rPr>
              <a:t>10</a:t>
            </a:r>
            <a:r>
              <a:rPr lang="en-US" sz="4000" dirty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>
                <a:solidFill>
                  <a:srgbClr val="8DC63F"/>
                </a:solidFill>
                <a:latin typeface="Orly's Font 2" pitchFamily="66" charset="0"/>
              </a:rPr>
              <a:t>+</a:t>
            </a:r>
            <a:r>
              <a:rPr lang="en-US" sz="4000" dirty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>
                <a:solidFill>
                  <a:srgbClr val="00BCE4"/>
                </a:solidFill>
                <a:latin typeface="Orly's Font 2" pitchFamily="66" charset="0"/>
              </a:rPr>
              <a:t>10</a:t>
            </a:r>
            <a:r>
              <a:rPr lang="en-US" sz="4000" dirty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8DC63F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0</a:t>
            </a:r>
            <a:endParaRPr lang="en-US" sz="4000" b="1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509564" y="2067035"/>
            <a:ext cx="1600200" cy="571499"/>
            <a:chOff x="1485900" y="2914650"/>
            <a:chExt cx="1600200" cy="571499"/>
          </a:xfrm>
        </p:grpSpPr>
        <p:sp>
          <p:nvSpPr>
            <p:cNvPr id="52" name="Oval 51"/>
            <p:cNvSpPr/>
            <p:nvPr/>
          </p:nvSpPr>
          <p:spPr>
            <a:xfrm rot="10800000">
              <a:off x="1485900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3" name="Oval 52"/>
            <p:cNvSpPr/>
            <p:nvPr/>
          </p:nvSpPr>
          <p:spPr>
            <a:xfrm rot="10800000">
              <a:off x="18287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4" name="Oval 53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5" name="Oval 54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6" name="Oval 55"/>
            <p:cNvSpPr/>
            <p:nvPr/>
          </p:nvSpPr>
          <p:spPr>
            <a:xfrm rot="10800000">
              <a:off x="28574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7" name="Oval 56"/>
            <p:cNvSpPr/>
            <p:nvPr/>
          </p:nvSpPr>
          <p:spPr>
            <a:xfrm rot="10800000">
              <a:off x="1485900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8" name="Oval 57"/>
            <p:cNvSpPr/>
            <p:nvPr/>
          </p:nvSpPr>
          <p:spPr>
            <a:xfrm rot="10800000">
              <a:off x="18287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9" name="Oval 58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0" name="Oval 59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1" name="Oval 60"/>
            <p:cNvSpPr/>
            <p:nvPr/>
          </p:nvSpPr>
          <p:spPr>
            <a:xfrm rot="10800000">
              <a:off x="28574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681264" y="2067035"/>
            <a:ext cx="1600200" cy="571499"/>
            <a:chOff x="1485900" y="2914650"/>
            <a:chExt cx="1600200" cy="571499"/>
          </a:xfrm>
        </p:grpSpPr>
        <p:sp>
          <p:nvSpPr>
            <p:cNvPr id="63" name="Oval 62"/>
            <p:cNvSpPr/>
            <p:nvPr/>
          </p:nvSpPr>
          <p:spPr>
            <a:xfrm rot="10800000">
              <a:off x="1485900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4" name="Oval 63"/>
            <p:cNvSpPr/>
            <p:nvPr/>
          </p:nvSpPr>
          <p:spPr>
            <a:xfrm rot="10800000">
              <a:off x="18287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5" name="Oval 64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6" name="Oval 65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7" name="Oval 66"/>
            <p:cNvSpPr/>
            <p:nvPr/>
          </p:nvSpPr>
          <p:spPr>
            <a:xfrm rot="10800000">
              <a:off x="28574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8" name="Oval 67"/>
            <p:cNvSpPr/>
            <p:nvPr/>
          </p:nvSpPr>
          <p:spPr>
            <a:xfrm rot="10800000">
              <a:off x="1485900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>
            <a:xfrm rot="10800000">
              <a:off x="18287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70" name="Oval 69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71" name="Oval 70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72" name="Oval 71"/>
            <p:cNvSpPr/>
            <p:nvPr/>
          </p:nvSpPr>
          <p:spPr>
            <a:xfrm rot="10800000">
              <a:off x="28574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852964" y="2067035"/>
            <a:ext cx="1600200" cy="571499"/>
            <a:chOff x="1485900" y="2914650"/>
            <a:chExt cx="1600200" cy="571499"/>
          </a:xfrm>
        </p:grpSpPr>
        <p:sp>
          <p:nvSpPr>
            <p:cNvPr id="74" name="Oval 73"/>
            <p:cNvSpPr/>
            <p:nvPr/>
          </p:nvSpPr>
          <p:spPr>
            <a:xfrm rot="10800000">
              <a:off x="1485900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75" name="Oval 74"/>
            <p:cNvSpPr/>
            <p:nvPr/>
          </p:nvSpPr>
          <p:spPr>
            <a:xfrm rot="10800000">
              <a:off x="18287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76" name="Oval 75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77" name="Oval 76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78" name="Oval 77"/>
            <p:cNvSpPr/>
            <p:nvPr/>
          </p:nvSpPr>
          <p:spPr>
            <a:xfrm rot="10800000">
              <a:off x="28574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 rot="10800000">
              <a:off x="1485900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0" name="Oval 79"/>
            <p:cNvSpPr/>
            <p:nvPr/>
          </p:nvSpPr>
          <p:spPr>
            <a:xfrm rot="10800000">
              <a:off x="18287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1" name="Oval 80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2" name="Oval 81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3" name="Oval 82"/>
            <p:cNvSpPr/>
            <p:nvPr/>
          </p:nvSpPr>
          <p:spPr>
            <a:xfrm rot="10800000">
              <a:off x="28574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sp>
        <p:nvSpPr>
          <p:cNvPr id="84" name="Rectangle 83"/>
          <p:cNvSpPr/>
          <p:nvPr/>
        </p:nvSpPr>
        <p:spPr>
          <a:xfrm>
            <a:off x="1828799" y="2000250"/>
            <a:ext cx="5273265" cy="342900"/>
          </a:xfrm>
          <a:prstGeom prst="rect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828799" y="2346823"/>
            <a:ext cx="5273265" cy="342900"/>
          </a:xfrm>
          <a:prstGeom prst="rect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587590" y="2940218"/>
            <a:ext cx="1600200" cy="571499"/>
            <a:chOff x="1485900" y="2914650"/>
            <a:chExt cx="1600200" cy="571499"/>
          </a:xfrm>
        </p:grpSpPr>
        <p:sp>
          <p:nvSpPr>
            <p:cNvPr id="40" name="Oval 39"/>
            <p:cNvSpPr/>
            <p:nvPr/>
          </p:nvSpPr>
          <p:spPr>
            <a:xfrm rot="10800000">
              <a:off x="1485900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>
            <a:xfrm rot="10800000">
              <a:off x="18287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 rot="10800000">
              <a:off x="28574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 rot="10800000">
              <a:off x="1485900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18287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>
            <a:xfrm rot="10800000">
              <a:off x="28574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759290" y="2940218"/>
            <a:ext cx="1600200" cy="571499"/>
            <a:chOff x="1485900" y="2914650"/>
            <a:chExt cx="1600200" cy="571499"/>
          </a:xfrm>
        </p:grpSpPr>
        <p:sp>
          <p:nvSpPr>
            <p:cNvPr id="86" name="Oval 85"/>
            <p:cNvSpPr/>
            <p:nvPr/>
          </p:nvSpPr>
          <p:spPr>
            <a:xfrm rot="10800000">
              <a:off x="1485900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 rot="10800000">
              <a:off x="18287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9" name="Oval 88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0" name="Oval 89"/>
            <p:cNvSpPr/>
            <p:nvPr/>
          </p:nvSpPr>
          <p:spPr>
            <a:xfrm rot="10800000">
              <a:off x="28574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1" name="Oval 90"/>
            <p:cNvSpPr/>
            <p:nvPr/>
          </p:nvSpPr>
          <p:spPr>
            <a:xfrm rot="10800000">
              <a:off x="1485900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2" name="Oval 91"/>
            <p:cNvSpPr/>
            <p:nvPr/>
          </p:nvSpPr>
          <p:spPr>
            <a:xfrm rot="10800000">
              <a:off x="18287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3" name="Oval 92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4" name="Oval 93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5" name="Oval 94"/>
            <p:cNvSpPr/>
            <p:nvPr/>
          </p:nvSpPr>
          <p:spPr>
            <a:xfrm rot="10800000">
              <a:off x="28574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sp>
        <p:nvSpPr>
          <p:cNvPr id="96" name="Rectangle 95"/>
          <p:cNvSpPr/>
          <p:nvPr/>
        </p:nvSpPr>
        <p:spPr>
          <a:xfrm>
            <a:off x="2707982" y="2885458"/>
            <a:ext cx="3578518" cy="342900"/>
          </a:xfrm>
          <a:prstGeom prst="rect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2707982" y="3232031"/>
            <a:ext cx="3578518" cy="342900"/>
          </a:xfrm>
          <a:prstGeom prst="rect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1" name="Text Placeholder 2"/>
          <p:cNvSpPr txBox="1">
            <a:spLocks/>
          </p:cNvSpPr>
          <p:nvPr/>
        </p:nvSpPr>
        <p:spPr bwMode="auto">
          <a:xfrm>
            <a:off x="914400" y="857250"/>
            <a:ext cx="6858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Since ten is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, any amount of tens will make an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even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number.</a:t>
            </a:r>
            <a:endParaRPr lang="en-US" sz="28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83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9389E-7 -8.917E-7 L 0.05468 0.0015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5" y="6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3157E-6 -8.917E-7 L -0.05156 0.0012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6" y="6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0177E-6 -1.60136E-6 L 0.02291 -1.60136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76289E-7 -1.60136E-6 L -0.02239 0.0015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84" grpId="0" animBg="1"/>
      <p:bldP spid="85" grpId="0" animBg="1"/>
      <p:bldP spid="96" grpId="0" animBg="1"/>
      <p:bldP spid="97" grpId="0" animBg="1"/>
      <p:bldP spid="10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117"/>
          <p:cNvSpPr/>
          <p:nvPr/>
        </p:nvSpPr>
        <p:spPr>
          <a:xfrm>
            <a:off x="4165893" y="3714750"/>
            <a:ext cx="2514600" cy="6858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228600" y="885681"/>
            <a:ext cx="86868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In order to identify a number as even 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y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ou can focus on the ones place.</a:t>
            </a:r>
            <a:endParaRPr lang="en-US" sz="28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1257300" y="2000250"/>
            <a:ext cx="1143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rgbClr val="5E9732"/>
                </a:solidFill>
                <a:latin typeface="Orly's Font 2" pitchFamily="66" charset="0"/>
              </a:rPr>
              <a:t>34</a:t>
            </a:r>
            <a:endParaRPr lang="en-US" sz="6000" b="1" dirty="0">
              <a:solidFill>
                <a:srgbClr val="0078AE"/>
              </a:solidFill>
              <a:latin typeface="Orly's Font 2" pitchFamily="66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086099" y="3765836"/>
            <a:ext cx="571500" cy="571498"/>
            <a:chOff x="2171699" y="2914650"/>
            <a:chExt cx="571501" cy="571499"/>
          </a:xfrm>
        </p:grpSpPr>
        <p:sp>
          <p:nvSpPr>
            <p:cNvPr id="38" name="Oval 37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rgbClr val="8DC63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rgbClr val="8DC63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rgbClr val="8DC63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rgbClr val="8DC63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1257300" y="2000250"/>
            <a:ext cx="1143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2"/>
                </a:solidFill>
                <a:latin typeface="Orly's Font 2" pitchFamily="66" charset="0"/>
              </a:rPr>
              <a:t>3</a:t>
            </a:r>
            <a:r>
              <a:rPr lang="en-US" sz="6000" dirty="0" smtClean="0">
                <a:solidFill>
                  <a:schemeClr val="accent6"/>
                </a:solidFill>
                <a:latin typeface="Orly's Font 2" pitchFamily="66" charset="0"/>
              </a:rPr>
              <a:t>4</a:t>
            </a:r>
            <a:endParaRPr lang="en-US" sz="6000" b="1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2628900" y="2181335"/>
            <a:ext cx="1600200" cy="571499"/>
            <a:chOff x="1485900" y="2914650"/>
            <a:chExt cx="1600200" cy="571499"/>
          </a:xfrm>
        </p:grpSpPr>
        <p:sp>
          <p:nvSpPr>
            <p:cNvPr id="46" name="Oval 45"/>
            <p:cNvSpPr/>
            <p:nvPr/>
          </p:nvSpPr>
          <p:spPr>
            <a:xfrm rot="10800000">
              <a:off x="1485900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 rot="10800000">
              <a:off x="18287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>
            <a:xfrm rot="10800000">
              <a:off x="28574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4" name="Oval 83"/>
            <p:cNvSpPr/>
            <p:nvPr/>
          </p:nvSpPr>
          <p:spPr>
            <a:xfrm rot="10800000">
              <a:off x="1485900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5" name="Oval 84"/>
            <p:cNvSpPr/>
            <p:nvPr/>
          </p:nvSpPr>
          <p:spPr>
            <a:xfrm rot="10800000">
              <a:off x="18287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6" name="Oval 85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>
            <a:xfrm rot="10800000">
              <a:off x="28574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800600" y="2181335"/>
            <a:ext cx="1600200" cy="571499"/>
            <a:chOff x="1485900" y="2914650"/>
            <a:chExt cx="1600200" cy="571499"/>
          </a:xfrm>
        </p:grpSpPr>
        <p:sp>
          <p:nvSpPr>
            <p:cNvPr id="90" name="Oval 89"/>
            <p:cNvSpPr/>
            <p:nvPr/>
          </p:nvSpPr>
          <p:spPr>
            <a:xfrm rot="10800000">
              <a:off x="1485900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1" name="Oval 90"/>
            <p:cNvSpPr/>
            <p:nvPr/>
          </p:nvSpPr>
          <p:spPr>
            <a:xfrm rot="10800000">
              <a:off x="18287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2" name="Oval 91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3" name="Oval 92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4" name="Oval 93"/>
            <p:cNvSpPr/>
            <p:nvPr/>
          </p:nvSpPr>
          <p:spPr>
            <a:xfrm rot="10800000">
              <a:off x="28574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5" name="Oval 94"/>
            <p:cNvSpPr/>
            <p:nvPr/>
          </p:nvSpPr>
          <p:spPr>
            <a:xfrm rot="10800000">
              <a:off x="1485900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6" name="Oval 95"/>
            <p:cNvSpPr/>
            <p:nvPr/>
          </p:nvSpPr>
          <p:spPr>
            <a:xfrm rot="10800000">
              <a:off x="18287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7" name="Oval 96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8" name="Oval 97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99" name="Oval 98"/>
            <p:cNvSpPr/>
            <p:nvPr/>
          </p:nvSpPr>
          <p:spPr>
            <a:xfrm rot="10800000">
              <a:off x="28574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972300" y="2181335"/>
            <a:ext cx="1600200" cy="571499"/>
            <a:chOff x="1485900" y="2914650"/>
            <a:chExt cx="1600200" cy="571499"/>
          </a:xfrm>
        </p:grpSpPr>
        <p:sp>
          <p:nvSpPr>
            <p:cNvPr id="101" name="Oval 100"/>
            <p:cNvSpPr/>
            <p:nvPr/>
          </p:nvSpPr>
          <p:spPr>
            <a:xfrm rot="10800000">
              <a:off x="1485900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102" name="Oval 101"/>
            <p:cNvSpPr/>
            <p:nvPr/>
          </p:nvSpPr>
          <p:spPr>
            <a:xfrm rot="10800000">
              <a:off x="18287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 rot="10800000">
              <a:off x="21716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 rot="10800000">
              <a:off x="25145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 rot="10800000">
              <a:off x="2857499" y="2914650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 rot="10800000">
              <a:off x="1485900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 rot="10800000">
              <a:off x="18287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 rot="10800000">
              <a:off x="21716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 rot="10800000">
              <a:off x="25145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 rot="10800000">
              <a:off x="2857499" y="3257549"/>
              <a:ext cx="228601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rgbClr val="DB8726"/>
                </a:solidFill>
              </a:endParaRPr>
            </a:p>
          </p:txBody>
        </p:sp>
      </p:grpSp>
      <p:sp>
        <p:nvSpPr>
          <p:cNvPr id="111" name="Rectangle 110"/>
          <p:cNvSpPr/>
          <p:nvPr/>
        </p:nvSpPr>
        <p:spPr>
          <a:xfrm>
            <a:off x="2948135" y="2114550"/>
            <a:ext cx="5273265" cy="342900"/>
          </a:xfrm>
          <a:prstGeom prst="rect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2948135" y="2461123"/>
            <a:ext cx="5273265" cy="342900"/>
          </a:xfrm>
          <a:prstGeom prst="rect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3" name="Text Placeholder 2"/>
          <p:cNvSpPr txBox="1">
            <a:spLocks/>
          </p:cNvSpPr>
          <p:nvPr/>
        </p:nvSpPr>
        <p:spPr bwMode="auto">
          <a:xfrm>
            <a:off x="3686796" y="3649068"/>
            <a:ext cx="3429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2 + 2 = 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endParaRPr lang="en-US" sz="4000" b="1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2971800" y="3711077"/>
            <a:ext cx="800100" cy="342900"/>
          </a:xfrm>
          <a:prstGeom prst="rect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2971800" y="4057650"/>
            <a:ext cx="800100" cy="342900"/>
          </a:xfrm>
          <a:prstGeom prst="rect">
            <a:avLst/>
          </a:prstGeom>
          <a:noFill/>
          <a:ln w="38100">
            <a:solidFill>
              <a:srgbClr val="5E9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7" name="Text Placeholder 2"/>
          <p:cNvSpPr txBox="1">
            <a:spLocks/>
          </p:cNvSpPr>
          <p:nvPr/>
        </p:nvSpPr>
        <p:spPr bwMode="auto">
          <a:xfrm>
            <a:off x="3200400" y="2914650"/>
            <a:ext cx="6172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2"/>
                </a:solidFill>
                <a:latin typeface="Orly's Font 2" pitchFamily="66" charset="0"/>
              </a:rPr>
              <a:t>10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chemeClr val="accent6"/>
                </a:solidFill>
                <a:latin typeface="Orly's Font 2" pitchFamily="66" charset="0"/>
              </a:rPr>
              <a:t>+ </a:t>
            </a:r>
            <a:r>
              <a:rPr lang="en-US" sz="4000" dirty="0" smtClean="0">
                <a:solidFill>
                  <a:srgbClr val="00BCE4"/>
                </a:solidFill>
                <a:latin typeface="Orly's Font 2" pitchFamily="66" charset="0"/>
              </a:rPr>
              <a:t>10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8DC63F"/>
                </a:solidFill>
                <a:latin typeface="Orly's Font 2" pitchFamily="66" charset="0"/>
              </a:rPr>
              <a:t>+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00BCE4"/>
                </a:solidFill>
                <a:latin typeface="Orly's Font 2" pitchFamily="66" charset="0"/>
              </a:rPr>
              <a:t>10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rgbClr val="8DC63F"/>
                </a:solidFill>
                <a:latin typeface="Orly's Font 2" pitchFamily="66" charset="0"/>
              </a:rPr>
              <a:t>=</a:t>
            </a:r>
            <a:r>
              <a:rPr lang="en-US" sz="4000" dirty="0" smtClean="0">
                <a:solidFill>
                  <a:srgbClr val="0078AE"/>
                </a:solidFill>
                <a:latin typeface="Orly's Font 2" pitchFamily="66" charset="0"/>
              </a:rPr>
              <a:t> </a:t>
            </a: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30</a:t>
            </a:r>
            <a:endParaRPr lang="en-US" sz="4000" b="1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9" name="Text Placeholder 2"/>
          <p:cNvSpPr txBox="1">
            <a:spLocks/>
          </p:cNvSpPr>
          <p:nvPr/>
        </p:nvSpPr>
        <p:spPr bwMode="auto">
          <a:xfrm>
            <a:off x="1028700" y="2914650"/>
            <a:ext cx="16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4000" dirty="0" smtClean="0">
                <a:solidFill>
                  <a:srgbClr val="5E9732"/>
                </a:solidFill>
                <a:latin typeface="Orly's Font 2" pitchFamily="66" charset="0"/>
              </a:rPr>
              <a:t>Even</a:t>
            </a:r>
            <a:endParaRPr lang="en-US" sz="4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971800" y="3650589"/>
            <a:ext cx="4143996" cy="751482"/>
            <a:chOff x="999504" y="7143750"/>
            <a:chExt cx="4143996" cy="751482"/>
          </a:xfrm>
        </p:grpSpPr>
        <p:sp>
          <p:nvSpPr>
            <p:cNvPr id="120" name="Rectangle 119"/>
            <p:cNvSpPr/>
            <p:nvPr/>
          </p:nvSpPr>
          <p:spPr>
            <a:xfrm>
              <a:off x="2193597" y="7209432"/>
              <a:ext cx="2514600" cy="68580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121" name="Group 120"/>
            <p:cNvGrpSpPr/>
            <p:nvPr/>
          </p:nvGrpSpPr>
          <p:grpSpPr>
            <a:xfrm>
              <a:off x="1113803" y="7260518"/>
              <a:ext cx="571500" cy="571498"/>
              <a:chOff x="2171699" y="2914650"/>
              <a:chExt cx="571501" cy="571499"/>
            </a:xfrm>
          </p:grpSpPr>
          <p:sp>
            <p:nvSpPr>
              <p:cNvPr id="122" name="Oval 121"/>
              <p:cNvSpPr/>
              <p:nvPr/>
            </p:nvSpPr>
            <p:spPr>
              <a:xfrm rot="10800000">
                <a:off x="2171699" y="2914650"/>
                <a:ext cx="228601" cy="228600"/>
              </a:xfrm>
              <a:prstGeom prst="ellipse">
                <a:avLst/>
              </a:prstGeom>
              <a:solidFill>
                <a:srgbClr val="8DC63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rgbClr val="DB8726"/>
                  </a:solidFill>
                </a:endParaRPr>
              </a:p>
            </p:txBody>
          </p:sp>
          <p:sp>
            <p:nvSpPr>
              <p:cNvPr id="123" name="Oval 122"/>
              <p:cNvSpPr/>
              <p:nvPr/>
            </p:nvSpPr>
            <p:spPr>
              <a:xfrm rot="10800000">
                <a:off x="2514599" y="2914650"/>
                <a:ext cx="228601" cy="228600"/>
              </a:xfrm>
              <a:prstGeom prst="ellipse">
                <a:avLst/>
              </a:prstGeom>
              <a:solidFill>
                <a:srgbClr val="8DC63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rgbClr val="DB8726"/>
                  </a:solidFill>
                </a:endParaRPr>
              </a:p>
            </p:txBody>
          </p:sp>
          <p:sp>
            <p:nvSpPr>
              <p:cNvPr id="124" name="Oval 123"/>
              <p:cNvSpPr/>
              <p:nvPr/>
            </p:nvSpPr>
            <p:spPr>
              <a:xfrm rot="10800000">
                <a:off x="2171699" y="3257549"/>
                <a:ext cx="228601" cy="228600"/>
              </a:xfrm>
              <a:prstGeom prst="ellipse">
                <a:avLst/>
              </a:prstGeom>
              <a:solidFill>
                <a:srgbClr val="8DC63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rgbClr val="DB8726"/>
                  </a:solidFill>
                </a:endParaRPr>
              </a:p>
            </p:txBody>
          </p:sp>
          <p:sp>
            <p:nvSpPr>
              <p:cNvPr id="125" name="Oval 124"/>
              <p:cNvSpPr/>
              <p:nvPr/>
            </p:nvSpPr>
            <p:spPr>
              <a:xfrm rot="10800000">
                <a:off x="2514599" y="3257549"/>
                <a:ext cx="228601" cy="228600"/>
              </a:xfrm>
              <a:prstGeom prst="ellipse">
                <a:avLst/>
              </a:prstGeom>
              <a:solidFill>
                <a:srgbClr val="8DC63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rgbClr val="DB8726"/>
                  </a:solidFill>
                </a:endParaRPr>
              </a:p>
            </p:txBody>
          </p:sp>
        </p:grpSp>
        <p:sp>
          <p:nvSpPr>
            <p:cNvPr id="126" name="Text Placeholder 2"/>
            <p:cNvSpPr txBox="1">
              <a:spLocks/>
            </p:cNvSpPr>
            <p:nvPr/>
          </p:nvSpPr>
          <p:spPr bwMode="auto">
            <a:xfrm>
              <a:off x="1714500" y="7143750"/>
              <a:ext cx="34290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4000" dirty="0" smtClean="0">
                  <a:solidFill>
                    <a:schemeClr val="accent6"/>
                  </a:solidFill>
                  <a:latin typeface="Orly's Font 2" pitchFamily="66" charset="0"/>
                </a:rPr>
                <a:t>2 + 2 = </a:t>
              </a:r>
              <a:r>
                <a:rPr lang="en-US" sz="4000" dirty="0" smtClean="0">
                  <a:solidFill>
                    <a:schemeClr val="accent5"/>
                  </a:solidFill>
                  <a:latin typeface="Orly's Font 2" pitchFamily="66" charset="0"/>
                </a:rPr>
                <a:t>4</a:t>
              </a:r>
              <a:endParaRPr lang="en-US" sz="4000" b="1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999504" y="7205759"/>
              <a:ext cx="800100" cy="342900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999504" y="7552332"/>
              <a:ext cx="800100" cy="342900"/>
            </a:xfrm>
            <a:prstGeom prst="rect">
              <a:avLst/>
            </a:prstGeom>
            <a:noFill/>
            <a:ln w="38100">
              <a:solidFill>
                <a:srgbClr val="5E97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057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9389E-7 -8.917E-7 L 0.05468 0.0015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5" y="6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3157E-6 -8.917E-7 L -0.05156 0.0012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6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6943E-6 4.94132E-7 L -0.00157 -0.28289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4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18" grpId="1" animBg="1"/>
      <p:bldP spid="13" grpId="0" uiExpand="1"/>
      <p:bldP spid="51" grpId="0" build="p"/>
      <p:bldP spid="44" grpId="0" build="p"/>
      <p:bldP spid="44" grpId="1" build="allAtOnce"/>
      <p:bldP spid="111" grpId="0" animBg="1"/>
      <p:bldP spid="111" grpId="1" animBg="1"/>
      <p:bldP spid="112" grpId="0" animBg="1"/>
      <p:bldP spid="112" grpId="1" animBg="1"/>
      <p:bldP spid="113" grpId="0" build="p"/>
      <p:bldP spid="113" grpId="1" build="allAtOnce"/>
      <p:bldP spid="114" grpId="0" animBg="1"/>
      <p:bldP spid="114" grpId="1" animBg="1"/>
      <p:bldP spid="115" grpId="0" animBg="1"/>
      <p:bldP spid="115" grpId="1" animBg="1"/>
      <p:bldP spid="117" grpId="0" build="p"/>
      <p:bldP spid="117" grpId="1" build="allAtOnce"/>
      <p:bldP spid="1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247556" y="837720"/>
            <a:ext cx="8801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do I know if a number is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Even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or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Odd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571500" y="1428750"/>
            <a:ext cx="1143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54</a:t>
            </a:r>
            <a:endParaRPr lang="en-US" sz="60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342900" y="3257550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2 + 2 =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endParaRPr lang="en-US" sz="2800" b="1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1371600" y="2457450"/>
            <a:ext cx="114300" cy="6858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6"/>
          <p:cNvSpPr>
            <a:spLocks noChangeArrowheads="1"/>
          </p:cNvSpPr>
          <p:nvPr/>
        </p:nvSpPr>
        <p:spPr bwMode="gray">
          <a:xfrm>
            <a:off x="2400300" y="2298798"/>
            <a:ext cx="56938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 </a:t>
            </a:r>
          </a:p>
        </p:txBody>
      </p:sp>
      <p:sp>
        <p:nvSpPr>
          <p:cNvPr id="91" name="Rectangle 9"/>
          <p:cNvSpPr>
            <a:spLocks noChangeArrowheads="1"/>
          </p:cNvSpPr>
          <p:nvPr/>
        </p:nvSpPr>
        <p:spPr bwMode="gray">
          <a:xfrm>
            <a:off x="2400300" y="3276504"/>
            <a:ext cx="5581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95" name="Text Placeholder 3"/>
          <p:cNvSpPr txBox="1">
            <a:spLocks/>
          </p:cNvSpPr>
          <p:nvPr/>
        </p:nvSpPr>
        <p:spPr bwMode="auto">
          <a:xfrm>
            <a:off x="2971800" y="1543050"/>
            <a:ext cx="4000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Look at ones place.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6" name="Text Placeholder 3"/>
          <p:cNvSpPr txBox="1">
            <a:spLocks/>
          </p:cNvSpPr>
          <p:nvPr/>
        </p:nvSpPr>
        <p:spPr bwMode="auto">
          <a:xfrm>
            <a:off x="2971800" y="2228850"/>
            <a:ext cx="5029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Ask, can I express it as a doubles fact?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97" name="Rectangle 9"/>
          <p:cNvSpPr>
            <a:spLocks noChangeArrowheads="1"/>
          </p:cNvSpPr>
          <p:nvPr/>
        </p:nvSpPr>
        <p:spPr bwMode="gray">
          <a:xfrm>
            <a:off x="2485602" y="1409796"/>
            <a:ext cx="37918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98" name="Text Placeholder 3"/>
          <p:cNvSpPr txBox="1">
            <a:spLocks/>
          </p:cNvSpPr>
          <p:nvPr/>
        </p:nvSpPr>
        <p:spPr bwMode="auto">
          <a:xfrm>
            <a:off x="2971800" y="3257550"/>
            <a:ext cx="6172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If you can, the number is </a:t>
            </a:r>
            <a:r>
              <a:rPr lang="en-US" sz="2800" b="1" u="sng" dirty="0" smtClean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.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If not, the number is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odd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180912" y="1543050"/>
            <a:ext cx="571500" cy="800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457200" y="3257550"/>
            <a:ext cx="1714500" cy="5715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5257800" y="3257550"/>
            <a:ext cx="3771900" cy="5715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10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51" grpId="0" build="p"/>
      <p:bldP spid="41" grpId="0"/>
      <p:bldP spid="89" grpId="0"/>
      <p:bldP spid="91" grpId="0"/>
      <p:bldP spid="95" grpId="0"/>
      <p:bldP spid="96" grpId="0"/>
      <p:bldP spid="97" grpId="0"/>
      <p:bldP spid="98" grpId="0"/>
      <p:bldP spid="50" grpId="0" animBg="1"/>
      <p:bldP spid="99" grpId="0" animBg="1"/>
      <p:bldP spid="1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Placeholder 2"/>
          <p:cNvSpPr txBox="1">
            <a:spLocks/>
          </p:cNvSpPr>
          <p:nvPr/>
        </p:nvSpPr>
        <p:spPr bwMode="auto">
          <a:xfrm>
            <a:off x="685800" y="1428750"/>
            <a:ext cx="1143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67</a:t>
            </a:r>
            <a:endParaRPr lang="en-US" sz="60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114300" y="314325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 is odd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1314732" y="2409489"/>
            <a:ext cx="114300" cy="6858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6"/>
          <p:cNvSpPr>
            <a:spLocks noChangeArrowheads="1"/>
          </p:cNvSpPr>
          <p:nvPr/>
        </p:nvSpPr>
        <p:spPr bwMode="gray">
          <a:xfrm>
            <a:off x="2400300" y="2298798"/>
            <a:ext cx="56938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 </a:t>
            </a:r>
          </a:p>
        </p:txBody>
      </p:sp>
      <p:sp>
        <p:nvSpPr>
          <p:cNvPr id="91" name="Rectangle 9"/>
          <p:cNvSpPr>
            <a:spLocks noChangeArrowheads="1"/>
          </p:cNvSpPr>
          <p:nvPr/>
        </p:nvSpPr>
        <p:spPr bwMode="gray">
          <a:xfrm>
            <a:off x="2400300" y="3276504"/>
            <a:ext cx="5581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95" name="Text Placeholder 3"/>
          <p:cNvSpPr txBox="1">
            <a:spLocks/>
          </p:cNvSpPr>
          <p:nvPr/>
        </p:nvSpPr>
        <p:spPr bwMode="auto">
          <a:xfrm>
            <a:off x="2971800" y="1543050"/>
            <a:ext cx="4000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Look at ones place.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6" name="Text Placeholder 3"/>
          <p:cNvSpPr txBox="1">
            <a:spLocks/>
          </p:cNvSpPr>
          <p:nvPr/>
        </p:nvSpPr>
        <p:spPr bwMode="auto">
          <a:xfrm>
            <a:off x="2971800" y="2228850"/>
            <a:ext cx="5029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Ask, can I express it as a doubles fact?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97" name="Rectangle 9"/>
          <p:cNvSpPr>
            <a:spLocks noChangeArrowheads="1"/>
          </p:cNvSpPr>
          <p:nvPr/>
        </p:nvSpPr>
        <p:spPr bwMode="gray">
          <a:xfrm>
            <a:off x="2485602" y="1409796"/>
            <a:ext cx="37918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98" name="Text Placeholder 3"/>
          <p:cNvSpPr txBox="1">
            <a:spLocks/>
          </p:cNvSpPr>
          <p:nvPr/>
        </p:nvSpPr>
        <p:spPr bwMode="auto">
          <a:xfrm>
            <a:off x="2971800" y="3257550"/>
            <a:ext cx="6172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If you can, the number is </a:t>
            </a:r>
            <a:r>
              <a:rPr lang="en-US" sz="2800" b="1" u="sng" dirty="0" smtClean="0">
                <a:solidFill>
                  <a:schemeClr val="accent5"/>
                </a:solidFill>
                <a:latin typeface="Orly's Font 2" pitchFamily="66" charset="0"/>
              </a:rPr>
              <a:t>even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.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If not, the number is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odd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257300" y="1543050"/>
            <a:ext cx="571500" cy="800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3143250"/>
            <a:ext cx="1943100" cy="5715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67012" y="3809520"/>
            <a:ext cx="3771900" cy="495684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47556" y="837720"/>
            <a:ext cx="8801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do I know if a number is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Even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or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Odd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b="1" dirty="0">
              <a:solidFill>
                <a:srgbClr val="5E9732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9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41" grpId="0"/>
      <p:bldP spid="89" grpId="0"/>
      <p:bldP spid="91" grpId="0"/>
      <p:bldP spid="95" grpId="0"/>
      <p:bldP spid="96" grpId="0"/>
      <p:bldP spid="97" grpId="0"/>
      <p:bldP spid="98" grpId="0"/>
      <p:bldP spid="50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342900" y="742950"/>
            <a:ext cx="8458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If we can express the number in the ones place as a doubles fact the number is even.</a:t>
            </a:r>
            <a:endParaRPr lang="en-US" sz="2800" b="1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952876" y="1771650"/>
            <a:ext cx="16191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spc="300" dirty="0" smtClean="0">
                <a:solidFill>
                  <a:schemeClr val="accent1"/>
                </a:solidFill>
                <a:latin typeface="Orly's Font 2" pitchFamily="66" charset="0"/>
              </a:rPr>
              <a:t>72</a:t>
            </a:r>
            <a:endParaRPr lang="en-US" sz="6000" b="1" spc="3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943100" y="2686050"/>
            <a:ext cx="0" cy="6858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752380" y="1771650"/>
            <a:ext cx="127682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98</a:t>
            </a:r>
            <a:endParaRPr lang="en-US" sz="60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4638346" y="2686050"/>
            <a:ext cx="0" cy="6858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6629400" y="1771650"/>
            <a:ext cx="127682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83</a:t>
            </a:r>
            <a:endParaRPr lang="en-US" sz="6000" b="1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250750" y="1885950"/>
            <a:ext cx="530774" cy="800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388362" y="1885950"/>
            <a:ext cx="492861" cy="800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714499" y="1885950"/>
            <a:ext cx="560245" cy="8001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7543800" y="2686629"/>
            <a:ext cx="0" cy="6858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143000" y="330583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1 + 1 = 2</a:t>
            </a:r>
            <a:endParaRPr lang="en-US" sz="2800" b="1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6770" y="3371850"/>
            <a:ext cx="1759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+ 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= 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8</a:t>
            </a:r>
            <a:endParaRPr lang="en-US" sz="2800" b="1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43700" y="3371850"/>
            <a:ext cx="16974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Orly's Font 2" pitchFamily="66" charset="0"/>
              </a:rPr>
              <a:t>3 is odd</a:t>
            </a: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571500" y="3829050"/>
            <a:ext cx="2743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000" dirty="0" smtClean="0">
                <a:solidFill>
                  <a:srgbClr val="5E9732"/>
                </a:solidFill>
                <a:latin typeface="Orly's Font 2" pitchFamily="66" charset="0"/>
              </a:rPr>
              <a:t>72 is even</a:t>
            </a:r>
            <a:endParaRPr lang="en-US" sz="3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3657600" y="3829050"/>
            <a:ext cx="21717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000" dirty="0" smtClean="0">
                <a:solidFill>
                  <a:srgbClr val="5E9732"/>
                </a:solidFill>
                <a:latin typeface="Orly's Font 2" pitchFamily="66" charset="0"/>
              </a:rPr>
              <a:t>98 is even</a:t>
            </a:r>
            <a:endParaRPr lang="en-US" sz="30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6400800" y="3829050"/>
            <a:ext cx="2286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000" dirty="0" smtClean="0">
                <a:solidFill>
                  <a:schemeClr val="accent3"/>
                </a:solidFill>
                <a:latin typeface="Orly's Font 2" pitchFamily="66" charset="0"/>
              </a:rPr>
              <a:t>83 is odd</a:t>
            </a:r>
            <a:endParaRPr lang="en-US" sz="30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64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/>
      <p:bldP spid="17" grpId="0" build="p"/>
      <p:bldP spid="21" grpId="0" build="p"/>
      <p:bldP spid="25" grpId="0" build="p"/>
      <p:bldP spid="26" grpId="0" animBg="1"/>
      <p:bldP spid="22" grpId="0" animBg="1"/>
      <p:bldP spid="20" grpId="0" animBg="1"/>
      <p:bldP spid="29" grpId="0"/>
      <p:bldP spid="30" grpId="0"/>
      <p:bldP spid="31" grpId="0"/>
      <p:bldP spid="32" grpId="0" build="p"/>
      <p:bldP spid="33" grpId="0" build="p"/>
      <p:bldP spid="34" grpId="0" build="p"/>
    </p:bldLst>
  </p:timing>
</p:sld>
</file>

<file path=ppt/theme/theme1.xml><?xml version="1.0" encoding="utf-8"?>
<a:theme xmlns:a="http://schemas.openxmlformats.org/drawingml/2006/main" name="Lesson Slides Even Odd Lesson 4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Even Odd Lesson 4.pptx</Template>
  <TotalTime>16757</TotalTime>
  <Words>379</Words>
  <Application>Microsoft Office PowerPoint</Application>
  <PresentationFormat>On-screen Show (16:9)</PresentationFormat>
  <Paragraphs>70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Orly's Font 2</vt:lpstr>
      <vt:lpstr>Courier New</vt:lpstr>
      <vt:lpstr>Wingdings</vt:lpstr>
      <vt:lpstr>Calibri</vt:lpstr>
      <vt:lpstr>Verdana</vt:lpstr>
      <vt:lpstr>Lesson Slides Even Odd 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392</cp:revision>
  <dcterms:created xsi:type="dcterms:W3CDTF">2011-06-12T17:04:43Z</dcterms:created>
  <dcterms:modified xsi:type="dcterms:W3CDTF">2015-06-07T12:07:59Z</dcterms:modified>
</cp:coreProperties>
</file>